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Bebas Neue Cyrillic" panose="020B0604020202020204" charset="0"/>
      <p:regular r:id="rId11"/>
    </p:embeddedFont>
    <p:embeddedFont>
      <p:font typeface="Bernoru SemiCondensed" panose="020B0604020202020204" charset="0"/>
      <p:regular r:id="rId12"/>
    </p:embeddedFont>
    <p:embeddedFont>
      <p:font typeface="Canva Sans" panose="020B0604020202020204" charset="0"/>
      <p:regular r:id="rId13"/>
    </p:embeddedFont>
    <p:embeddedFont>
      <p:font typeface="Canva Sans Bold" panose="020B0604020202020204" charset="0"/>
      <p:regular r:id="rId14"/>
    </p:embeddedFont>
    <p:embeddedFont>
      <p:font typeface="Lastica Bold" panose="020B0604020202020204" charset="0"/>
      <p:regular r:id="rId15"/>
    </p:embeddedFont>
    <p:embeddedFont>
      <p:font typeface="Open Sans" panose="020B0606030504020204" pitchFamily="34" charset="0"/>
      <p:regular r:id="rId16"/>
    </p:embeddedFont>
    <p:embeddedFont>
      <p:font typeface="Open Sans Bold" panose="020B0806030504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1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gif>
</file>

<file path=ppt/media/image13.png>
</file>

<file path=ppt/media/image14.sv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3.png>
</file>

<file path=ppt/media/image4.sv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sv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gif"/><Relationship Id="rId5" Type="http://schemas.openxmlformats.org/officeDocument/2006/relationships/image" Target="../media/image11.svg"/><Relationship Id="rId10" Type="http://schemas.openxmlformats.org/officeDocument/2006/relationships/image" Target="../media/image16.jpeg"/><Relationship Id="rId4" Type="http://schemas.openxmlformats.org/officeDocument/2006/relationships/image" Target="../media/image10.png"/><Relationship Id="rId9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887442" y="2058006"/>
            <a:ext cx="2513117" cy="2550211"/>
          </a:xfrm>
          <a:custGeom>
            <a:avLst/>
            <a:gdLst/>
            <a:ahLst/>
            <a:cxnLst/>
            <a:rect l="l" t="t" r="r" b="b"/>
            <a:pathLst>
              <a:path w="2513117" h="2550211">
                <a:moveTo>
                  <a:pt x="0" y="0"/>
                </a:moveTo>
                <a:lnTo>
                  <a:pt x="2513116" y="0"/>
                </a:lnTo>
                <a:lnTo>
                  <a:pt x="2513116" y="2550210"/>
                </a:lnTo>
                <a:lnTo>
                  <a:pt x="0" y="25502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79686" y="2704313"/>
            <a:ext cx="728628" cy="987058"/>
          </a:xfrm>
          <a:custGeom>
            <a:avLst/>
            <a:gdLst/>
            <a:ahLst/>
            <a:cxnLst/>
            <a:rect l="l" t="t" r="r" b="b"/>
            <a:pathLst>
              <a:path w="728628" h="987058">
                <a:moveTo>
                  <a:pt x="0" y="0"/>
                </a:moveTo>
                <a:lnTo>
                  <a:pt x="728628" y="0"/>
                </a:lnTo>
                <a:lnTo>
                  <a:pt x="728628" y="987057"/>
                </a:lnTo>
                <a:lnTo>
                  <a:pt x="0" y="9870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7857396" y="8851031"/>
            <a:ext cx="26368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579485" y="4403668"/>
            <a:ext cx="13129030" cy="2482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117"/>
              </a:lnSpc>
              <a:spcBef>
                <a:spcPct val="0"/>
              </a:spcBef>
            </a:pPr>
            <a:r>
              <a:rPr lang="en-US" sz="14369">
                <a:solidFill>
                  <a:srgbClr val="63F1F9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IMAGE STEGANOGRAPHY</a:t>
            </a:r>
          </a:p>
        </p:txBody>
      </p:sp>
      <p:sp>
        <p:nvSpPr>
          <p:cNvPr id="6" name="Freeform 6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844499" y="6562802"/>
            <a:ext cx="8599003" cy="552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Lastica Bold"/>
                <a:ea typeface="Lastica Bold"/>
                <a:cs typeface="Lastica Bold"/>
                <a:sym typeface="Lastica Bold"/>
              </a:rPr>
              <a:t>Protect Your Digital World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3163096" y="2931795"/>
            <a:ext cx="6412371" cy="5510631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2197584" y="2356982"/>
            <a:ext cx="11058666" cy="6513099"/>
            <a:chOff x="0" y="0"/>
            <a:chExt cx="1185991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85991" cy="698500"/>
            </a:xfrm>
            <a:custGeom>
              <a:avLst/>
              <a:gdLst/>
              <a:ahLst/>
              <a:cxnLst/>
              <a:rect l="l" t="t" r="r" b="b"/>
              <a:pathLst>
                <a:path w="1185991" h="698500">
                  <a:moveTo>
                    <a:pt x="1185991" y="349250"/>
                  </a:moveTo>
                  <a:lnTo>
                    <a:pt x="982791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982791" y="0"/>
                  </a:lnTo>
                  <a:lnTo>
                    <a:pt x="1185991" y="349250"/>
                  </a:lnTo>
                  <a:close/>
                </a:path>
              </a:pathLst>
            </a:custGeom>
            <a:blipFill>
              <a:blip r:embed="rId6"/>
              <a:stretch>
                <a:fillRect r="-4703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7857396" y="8851031"/>
            <a:ext cx="26368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785007" y="865119"/>
            <a:ext cx="6977674" cy="185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4"/>
              </a:lnSpc>
            </a:pPr>
            <a:r>
              <a:rPr lang="en-US" sz="6499">
                <a:solidFill>
                  <a:srgbClr val="63F1F9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INTRODUCTION TO IMAGE STEGANOGRAPHY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785007" y="2865120"/>
            <a:ext cx="8336078" cy="5210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46"/>
              </a:lnSpc>
            </a:pPr>
            <a:r>
              <a:rPr lang="en-US" sz="331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Image steganography is the practice of hiding secret information within an image file.</a:t>
            </a:r>
          </a:p>
          <a:p>
            <a:pPr algn="l">
              <a:lnSpc>
                <a:spcPts val="4646"/>
              </a:lnSpc>
            </a:pPr>
            <a:r>
              <a:rPr lang="en-US" sz="331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The secret data is embedded into the least significant bits (LSBs) of the image pixels.</a:t>
            </a:r>
          </a:p>
          <a:p>
            <a:pPr algn="l">
              <a:lnSpc>
                <a:spcPts val="4646"/>
              </a:lnSpc>
            </a:pPr>
            <a:r>
              <a:rPr lang="en-US" sz="331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The secret data is hidden by modifying the color palette of the image.</a:t>
            </a:r>
          </a:p>
          <a:p>
            <a:pPr algn="l">
              <a:lnSpc>
                <a:spcPts val="4646"/>
              </a:lnSpc>
              <a:spcBef>
                <a:spcPct val="0"/>
              </a:spcBef>
            </a:pPr>
            <a:endParaRPr lang="en-US" sz="331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2576341" y="1801985"/>
            <a:ext cx="3086100" cy="2652117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095757" y="5832898"/>
            <a:ext cx="3086100" cy="2652117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328126" y="2091882"/>
            <a:ext cx="7101947" cy="6103235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6"/>
              <a:stretch>
                <a:fillRect l="-28274" r="-712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17857396" y="8851031"/>
            <a:ext cx="26368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302127" y="1608325"/>
            <a:ext cx="4853940" cy="185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4"/>
              </a:lnSpc>
            </a:pPr>
            <a:r>
              <a:rPr lang="en-US" sz="6499">
                <a:solidFill>
                  <a:srgbClr val="63F1F9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WHAT IS IMAGE STEGANOGRAPHY?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302127" y="3682870"/>
            <a:ext cx="2735520" cy="339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Point 01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02127" y="4152061"/>
            <a:ext cx="7025999" cy="1044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Image steganography is a technique for securing secret data within digital image files in a way that it is not visible to the human eye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302127" y="5412049"/>
            <a:ext cx="2735520" cy="339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Point 02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302127" y="5881239"/>
            <a:ext cx="6841873" cy="1044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The digital image used to conceal the secret data is called the "cover image," and the resulting image with the hidden message is the        "stego-image."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302127" y="7141228"/>
            <a:ext cx="2735520" cy="339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Point 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302127" y="7610418"/>
            <a:ext cx="6841873" cy="692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 The main goal is to hide the existence of the secret communication.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857396" y="8851031"/>
            <a:ext cx="26368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id="6" name="Freeform 6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2600863" y="6007827"/>
            <a:ext cx="4243184" cy="3646486"/>
            <a:chOff x="0" y="0"/>
            <a:chExt cx="812800" cy="6985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43953" y="6007827"/>
            <a:ext cx="4243184" cy="3646486"/>
            <a:chOff x="0" y="0"/>
            <a:chExt cx="812800" cy="698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876051" y="5375140"/>
            <a:ext cx="14535897" cy="4911860"/>
            <a:chOff x="0" y="0"/>
            <a:chExt cx="2067104" cy="6985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67104" cy="698500"/>
            </a:xfrm>
            <a:custGeom>
              <a:avLst/>
              <a:gdLst/>
              <a:ahLst/>
              <a:cxnLst/>
              <a:rect l="l" t="t" r="r" b="b"/>
              <a:pathLst>
                <a:path w="2067104" h="698500">
                  <a:moveTo>
                    <a:pt x="2067104" y="349250"/>
                  </a:moveTo>
                  <a:lnTo>
                    <a:pt x="186390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1863904" y="0"/>
                  </a:lnTo>
                  <a:lnTo>
                    <a:pt x="2067104" y="349250"/>
                  </a:lnTo>
                  <a:close/>
                </a:path>
              </a:pathLst>
            </a:custGeom>
            <a:blipFill>
              <a:blip r:embed="rId6"/>
              <a:stretch>
                <a:fillRect t="-30648" b="-35814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2355639" y="1840513"/>
            <a:ext cx="4569056" cy="2730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03"/>
              </a:lnSpc>
            </a:pPr>
            <a:r>
              <a:rPr lang="en-US" sz="6399">
                <a:solidFill>
                  <a:srgbClr val="63F1F9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TECHNIQUES OF IMAGE STEGANOGRAPHY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083041" y="1783363"/>
            <a:ext cx="4017697" cy="2895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77"/>
              </a:lnSpc>
            </a:pPr>
            <a:r>
              <a:rPr lang="en-US" sz="184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Pixel Value Differencing (PVD)</a:t>
            </a:r>
          </a:p>
          <a:p>
            <a:pPr algn="l">
              <a:lnSpc>
                <a:spcPts val="2577"/>
              </a:lnSpc>
            </a:pPr>
            <a:endParaRPr lang="en-US" sz="184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577"/>
              </a:lnSpc>
            </a:pPr>
            <a:r>
              <a:rPr lang="en-US" sz="184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This method utilizes the</a:t>
            </a:r>
          </a:p>
          <a:p>
            <a:pPr algn="l">
              <a:lnSpc>
                <a:spcPts val="2577"/>
              </a:lnSpc>
            </a:pPr>
            <a:r>
              <a:rPr lang="en-US" sz="184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difference in pixel values to</a:t>
            </a:r>
          </a:p>
          <a:p>
            <a:pPr algn="l">
              <a:lnSpc>
                <a:spcPts val="2577"/>
              </a:lnSpc>
            </a:pPr>
            <a:r>
              <a:rPr lang="en-US" sz="184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hide information. The data is</a:t>
            </a:r>
          </a:p>
          <a:p>
            <a:pPr algn="l">
              <a:lnSpc>
                <a:spcPts val="2577"/>
              </a:lnSpc>
            </a:pPr>
            <a:r>
              <a:rPr lang="en-US" sz="184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encoded within the</a:t>
            </a:r>
          </a:p>
          <a:p>
            <a:pPr algn="l">
              <a:lnSpc>
                <a:spcPts val="2577"/>
              </a:lnSpc>
            </a:pPr>
            <a:r>
              <a:rPr lang="en-US" sz="184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difference, making it harder</a:t>
            </a:r>
          </a:p>
          <a:p>
            <a:pPr algn="l">
              <a:lnSpc>
                <a:spcPts val="2577"/>
              </a:lnSpc>
            </a:pPr>
            <a:r>
              <a:rPr lang="en-US" sz="184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 detect.</a:t>
            </a:r>
          </a:p>
          <a:p>
            <a:pPr algn="l">
              <a:lnSpc>
                <a:spcPts val="2577"/>
              </a:lnSpc>
              <a:spcBef>
                <a:spcPct val="0"/>
              </a:spcBef>
            </a:pPr>
            <a:endParaRPr lang="en-US" sz="184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801952" y="1783363"/>
            <a:ext cx="3609997" cy="3543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75"/>
              </a:lnSpc>
            </a:pPr>
            <a:r>
              <a:rPr lang="en-US" sz="183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Least Significant Bit (LSB) Pixel Value Differencing (PVD) Embedding:-</a:t>
            </a:r>
          </a:p>
          <a:p>
            <a:pPr algn="l">
              <a:lnSpc>
                <a:spcPts val="2575"/>
              </a:lnSpc>
            </a:pPr>
            <a:endParaRPr lang="en-US" sz="183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575"/>
              </a:lnSpc>
            </a:pPr>
            <a:r>
              <a:rPr lang="en-US" sz="183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This technique modifies the</a:t>
            </a:r>
          </a:p>
          <a:p>
            <a:pPr algn="l">
              <a:lnSpc>
                <a:spcPts val="2575"/>
              </a:lnSpc>
            </a:pPr>
            <a:r>
              <a:rPr lang="en-US" sz="183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least significant bits of image</a:t>
            </a:r>
          </a:p>
          <a:p>
            <a:pPr algn="l">
              <a:lnSpc>
                <a:spcPts val="2575"/>
              </a:lnSpc>
            </a:pPr>
            <a:r>
              <a:rPr lang="en-US" sz="183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pixels to store the secret</a:t>
            </a:r>
          </a:p>
          <a:p>
            <a:pPr algn="l">
              <a:lnSpc>
                <a:spcPts val="2575"/>
              </a:lnSpc>
            </a:pPr>
            <a:r>
              <a:rPr lang="en-US" sz="183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data. This method is simple</a:t>
            </a:r>
          </a:p>
          <a:p>
            <a:pPr algn="l">
              <a:lnSpc>
                <a:spcPts val="2575"/>
              </a:lnSpc>
            </a:pPr>
            <a:r>
              <a:rPr lang="en-US" sz="183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and widely used but can be</a:t>
            </a:r>
          </a:p>
          <a:p>
            <a:pPr algn="l">
              <a:lnSpc>
                <a:spcPts val="2575"/>
              </a:lnSpc>
            </a:pPr>
            <a:r>
              <a:rPr lang="en-US" sz="183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vulnerable to attacks.</a:t>
            </a:r>
          </a:p>
          <a:p>
            <a:pPr algn="l">
              <a:lnSpc>
                <a:spcPts val="2575"/>
              </a:lnSpc>
              <a:spcBef>
                <a:spcPct val="0"/>
              </a:spcBef>
            </a:pPr>
            <a:endParaRPr lang="en-US" sz="183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22880" y="7567799"/>
            <a:ext cx="1486618" cy="439338"/>
          </a:xfrm>
          <a:custGeom>
            <a:avLst/>
            <a:gdLst/>
            <a:ahLst/>
            <a:cxnLst/>
            <a:rect l="l" t="t" r="r" b="b"/>
            <a:pathLst>
              <a:path w="1486618" h="439338">
                <a:moveTo>
                  <a:pt x="0" y="0"/>
                </a:moveTo>
                <a:lnTo>
                  <a:pt x="1486618" y="0"/>
                </a:lnTo>
                <a:lnTo>
                  <a:pt x="1486618" y="439338"/>
                </a:lnTo>
                <a:lnTo>
                  <a:pt x="0" y="439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700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7567799"/>
            <a:ext cx="2565476" cy="439338"/>
          </a:xfrm>
          <a:custGeom>
            <a:avLst/>
            <a:gdLst/>
            <a:ahLst/>
            <a:cxnLst/>
            <a:rect l="l" t="t" r="r" b="b"/>
            <a:pathLst>
              <a:path w="2565476" h="439338">
                <a:moveTo>
                  <a:pt x="0" y="0"/>
                </a:moveTo>
                <a:lnTo>
                  <a:pt x="2565476" y="0"/>
                </a:lnTo>
                <a:lnTo>
                  <a:pt x="2565476" y="439338"/>
                </a:lnTo>
                <a:lnTo>
                  <a:pt x="0" y="4393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6127544" y="2017395"/>
            <a:ext cx="2002012" cy="2012073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6009498" y="4644355"/>
            <a:ext cx="2238105" cy="1968518"/>
          </a:xfrm>
          <a:custGeom>
            <a:avLst/>
            <a:gdLst/>
            <a:ahLst/>
            <a:cxnLst/>
            <a:rect l="l" t="t" r="r" b="b"/>
            <a:pathLst>
              <a:path w="2238105" h="1968518">
                <a:moveTo>
                  <a:pt x="0" y="0"/>
                </a:moveTo>
                <a:lnTo>
                  <a:pt x="2238105" y="0"/>
                </a:lnTo>
                <a:lnTo>
                  <a:pt x="2238105" y="1968517"/>
                </a:lnTo>
                <a:lnTo>
                  <a:pt x="0" y="196851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t="-60603" r="-47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409623" y="7567799"/>
            <a:ext cx="1486618" cy="439338"/>
          </a:xfrm>
          <a:custGeom>
            <a:avLst/>
            <a:gdLst/>
            <a:ahLst/>
            <a:cxnLst/>
            <a:rect l="l" t="t" r="r" b="b"/>
            <a:pathLst>
              <a:path w="1486618" h="439338">
                <a:moveTo>
                  <a:pt x="0" y="0"/>
                </a:moveTo>
                <a:lnTo>
                  <a:pt x="1486618" y="0"/>
                </a:lnTo>
                <a:lnTo>
                  <a:pt x="1486618" y="439338"/>
                </a:lnTo>
                <a:lnTo>
                  <a:pt x="0" y="439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7008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496441" y="7567799"/>
            <a:ext cx="2565476" cy="439338"/>
          </a:xfrm>
          <a:custGeom>
            <a:avLst/>
            <a:gdLst/>
            <a:ahLst/>
            <a:cxnLst/>
            <a:rect l="l" t="t" r="r" b="b"/>
            <a:pathLst>
              <a:path w="2565476" h="439338">
                <a:moveTo>
                  <a:pt x="0" y="0"/>
                </a:moveTo>
                <a:lnTo>
                  <a:pt x="2565476" y="0"/>
                </a:lnTo>
                <a:lnTo>
                  <a:pt x="2565476" y="439338"/>
                </a:lnTo>
                <a:lnTo>
                  <a:pt x="0" y="4393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AutoShape 8"/>
          <p:cNvSpPr/>
          <p:nvPr/>
        </p:nvSpPr>
        <p:spPr>
          <a:xfrm>
            <a:off x="3594176" y="7787468"/>
            <a:ext cx="92870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9" name="AutoShape 9"/>
          <p:cNvSpPr/>
          <p:nvPr/>
        </p:nvSpPr>
        <p:spPr>
          <a:xfrm>
            <a:off x="6009498" y="7787468"/>
            <a:ext cx="104194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>
            <a:off x="7128550" y="6612872"/>
            <a:ext cx="0" cy="95492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" name="AutoShape 11"/>
          <p:cNvSpPr/>
          <p:nvPr/>
        </p:nvSpPr>
        <p:spPr>
          <a:xfrm>
            <a:off x="7128550" y="4029468"/>
            <a:ext cx="0" cy="614887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" name="Freeform 12"/>
          <p:cNvSpPr/>
          <p:nvPr/>
        </p:nvSpPr>
        <p:spPr>
          <a:xfrm>
            <a:off x="7412059" y="6850948"/>
            <a:ext cx="1731941" cy="1177720"/>
          </a:xfrm>
          <a:custGeom>
            <a:avLst/>
            <a:gdLst/>
            <a:ahLst/>
            <a:cxnLst/>
            <a:rect l="l" t="t" r="r" b="b"/>
            <a:pathLst>
              <a:path w="1731941" h="1177720">
                <a:moveTo>
                  <a:pt x="0" y="0"/>
                </a:moveTo>
                <a:lnTo>
                  <a:pt x="1731941" y="0"/>
                </a:lnTo>
                <a:lnTo>
                  <a:pt x="1731941" y="1177720"/>
                </a:lnTo>
                <a:lnTo>
                  <a:pt x="0" y="117772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9410700" y="6850948"/>
            <a:ext cx="1731941" cy="1177720"/>
          </a:xfrm>
          <a:custGeom>
            <a:avLst/>
            <a:gdLst/>
            <a:ahLst/>
            <a:cxnLst/>
            <a:rect l="l" t="t" r="r" b="b"/>
            <a:pathLst>
              <a:path w="1731941" h="1177720">
                <a:moveTo>
                  <a:pt x="0" y="0"/>
                </a:moveTo>
                <a:lnTo>
                  <a:pt x="1731941" y="0"/>
                </a:lnTo>
                <a:lnTo>
                  <a:pt x="1731941" y="1177720"/>
                </a:lnTo>
                <a:lnTo>
                  <a:pt x="0" y="117772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7412059" y="8266793"/>
            <a:ext cx="1731941" cy="1153906"/>
          </a:xfrm>
          <a:custGeom>
            <a:avLst/>
            <a:gdLst/>
            <a:ahLst/>
            <a:cxnLst/>
            <a:rect l="l" t="t" r="r" b="b"/>
            <a:pathLst>
              <a:path w="1731941" h="1153906">
                <a:moveTo>
                  <a:pt x="0" y="0"/>
                </a:moveTo>
                <a:lnTo>
                  <a:pt x="1731941" y="0"/>
                </a:lnTo>
                <a:lnTo>
                  <a:pt x="1731941" y="1153906"/>
                </a:lnTo>
                <a:lnTo>
                  <a:pt x="0" y="115390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9410700" y="8266793"/>
            <a:ext cx="1731941" cy="1153906"/>
          </a:xfrm>
          <a:custGeom>
            <a:avLst/>
            <a:gdLst/>
            <a:ahLst/>
            <a:cxnLst/>
            <a:rect l="l" t="t" r="r" b="b"/>
            <a:pathLst>
              <a:path w="1731941" h="1153906">
                <a:moveTo>
                  <a:pt x="0" y="0"/>
                </a:moveTo>
                <a:lnTo>
                  <a:pt x="1731941" y="0"/>
                </a:lnTo>
                <a:lnTo>
                  <a:pt x="1731941" y="1153906"/>
                </a:lnTo>
                <a:lnTo>
                  <a:pt x="0" y="115390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028700" y="1076325"/>
            <a:ext cx="10946033" cy="940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4"/>
              </a:lnSpc>
            </a:pPr>
            <a:r>
              <a:rPr lang="en-US" sz="6499" dirty="0">
                <a:solidFill>
                  <a:srgbClr val="63F1F9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FLOW CHART FOR IMAGE STEGANOGRAPHY </a:t>
            </a:r>
          </a:p>
        </p:txBody>
      </p:sp>
      <p:sp>
        <p:nvSpPr>
          <p:cNvPr id="17" name="AutoShape 17"/>
          <p:cNvSpPr/>
          <p:nvPr/>
        </p:nvSpPr>
        <p:spPr>
          <a:xfrm flipH="1">
            <a:off x="11815110" y="3023431"/>
            <a:ext cx="0" cy="4416377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8" name="AutoShape 18"/>
          <p:cNvSpPr/>
          <p:nvPr/>
        </p:nvSpPr>
        <p:spPr>
          <a:xfrm>
            <a:off x="11142641" y="7787468"/>
            <a:ext cx="1266981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9" name="AutoShape 19"/>
          <p:cNvSpPr/>
          <p:nvPr/>
        </p:nvSpPr>
        <p:spPr>
          <a:xfrm>
            <a:off x="8129557" y="3023431"/>
            <a:ext cx="368555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 flipV="1">
            <a:off x="13896241" y="7787468"/>
            <a:ext cx="160020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1" name="TextBox 21"/>
          <p:cNvSpPr txBox="1"/>
          <p:nvPr/>
        </p:nvSpPr>
        <p:spPr>
          <a:xfrm>
            <a:off x="1468005" y="7644720"/>
            <a:ext cx="1859471" cy="25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510">
                <a:solidFill>
                  <a:srgbClr val="161B1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SECRET DATA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630911" y="7360154"/>
            <a:ext cx="774353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</a:pPr>
            <a:r>
              <a:rPr lang="en-US" sz="1799">
                <a:solidFill>
                  <a:srgbClr val="63F1F9"/>
                </a:solidFill>
                <a:latin typeface="Canva Sans"/>
                <a:ea typeface="Canva Sans"/>
                <a:cs typeface="Canva Sans"/>
                <a:sym typeface="Canva Sans"/>
              </a:rPr>
              <a:t>DIVIDE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493296" y="8123919"/>
            <a:ext cx="1471464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SEGMENTS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405264" y="6695055"/>
            <a:ext cx="113273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SENDER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064385" y="7124569"/>
            <a:ext cx="87466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00" dirty="0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FINDING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639066" y="2629771"/>
            <a:ext cx="1090612" cy="54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400" dirty="0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DATA BASE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582490" y="5431446"/>
            <a:ext cx="1330226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9"/>
              </a:lnSpc>
            </a:pPr>
            <a:r>
              <a:rPr lang="en-US" sz="2099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INDEXING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180738" y="6110587"/>
            <a:ext cx="1895624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00" dirty="0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INDEX</a:t>
            </a:r>
            <a:r>
              <a:rPr lang="en-US" sz="1599" dirty="0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STRUCTURE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206039" y="4879340"/>
            <a:ext cx="18703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00" dirty="0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HASH SEQUENCES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929315" y="2227141"/>
            <a:ext cx="962769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ROBUST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HASHING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532529" y="6695055"/>
            <a:ext cx="13637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RECEIVER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409623" y="8123919"/>
            <a:ext cx="1471464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SEGMENTS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901488" y="7644720"/>
            <a:ext cx="1859471" cy="25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51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SECRET DATA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953391" y="7360154"/>
            <a:ext cx="1533227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00" dirty="0">
                <a:solidFill>
                  <a:srgbClr val="63F1F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CONCATENATE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90482" y="8609146"/>
            <a:ext cx="597518" cy="64915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857396" y="8851031"/>
            <a:ext cx="26368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id="6" name="Freeform 6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3821288" y="1677854"/>
            <a:ext cx="2133829" cy="1833759"/>
            <a:chOff x="0" y="0"/>
            <a:chExt cx="812800" cy="6985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106133" y="4464956"/>
            <a:ext cx="2133829" cy="1833759"/>
            <a:chOff x="0" y="0"/>
            <a:chExt cx="812800" cy="698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75367" y="1878298"/>
            <a:ext cx="4910514" cy="4219973"/>
            <a:chOff x="0" y="0"/>
            <a:chExt cx="812800" cy="6985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6"/>
              <a:stretch>
                <a:fillRect r="-28986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7746875" y="3988285"/>
            <a:ext cx="2133829" cy="1833759"/>
            <a:chOff x="0" y="0"/>
            <a:chExt cx="812800" cy="6985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031720" y="6775387"/>
            <a:ext cx="2133829" cy="1833759"/>
            <a:chOff x="0" y="0"/>
            <a:chExt cx="812800" cy="6985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5500954" y="4188729"/>
            <a:ext cx="4910514" cy="4219973"/>
            <a:chOff x="0" y="0"/>
            <a:chExt cx="812800" cy="6985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7"/>
              <a:stretch>
                <a:fillRect l="-3321" r="-102516"/>
              </a:stretch>
            </a:blipFill>
          </p:spPr>
        </p:sp>
      </p:grpSp>
      <p:sp>
        <p:nvSpPr>
          <p:cNvPr id="24" name="TextBox 24"/>
          <p:cNvSpPr txBox="1"/>
          <p:nvPr/>
        </p:nvSpPr>
        <p:spPr>
          <a:xfrm>
            <a:off x="6485882" y="1076325"/>
            <a:ext cx="10110522" cy="185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4"/>
              </a:lnSpc>
            </a:pPr>
            <a:r>
              <a:rPr lang="en-US" sz="6499">
                <a:solidFill>
                  <a:srgbClr val="63F1F9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APPLICATIONS OF IMAGE STEGANOGRAPHY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609226" y="3152751"/>
            <a:ext cx="7511860" cy="5952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0"/>
              </a:lnSpc>
            </a:pPr>
            <a:r>
              <a:rPr lang="en-US" sz="1793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Image steganography finds applications in various fields where secure and covert communication is necessary. Here are some key applications:</a:t>
            </a:r>
          </a:p>
          <a:p>
            <a:pPr algn="l">
              <a:lnSpc>
                <a:spcPts val="2510"/>
              </a:lnSpc>
            </a:pPr>
            <a:endParaRPr lang="en-US" sz="1793" dirty="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l">
              <a:lnSpc>
                <a:spcPts val="2510"/>
              </a:lnSpc>
            </a:pPr>
            <a:r>
              <a:rPr lang="en-US" sz="179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Covert Communication: Used by intelligence agencies, military, and law enforcement for secret communication and information exchange.</a:t>
            </a:r>
          </a:p>
          <a:p>
            <a:pPr algn="l">
              <a:lnSpc>
                <a:spcPts val="2510"/>
              </a:lnSpc>
            </a:pPr>
            <a:endParaRPr lang="en-US" sz="1793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510"/>
              </a:lnSpc>
            </a:pPr>
            <a:r>
              <a:rPr lang="en-US" sz="179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Digital Watermarking: Embedding information (like copyright details or owner information) into images to prove ownership or authenticate content.</a:t>
            </a:r>
          </a:p>
          <a:p>
            <a:pPr algn="l">
              <a:lnSpc>
                <a:spcPts val="2510"/>
              </a:lnSpc>
            </a:pPr>
            <a:endParaRPr lang="en-US" sz="1793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510"/>
              </a:lnSpc>
            </a:pPr>
            <a:r>
              <a:rPr lang="en-US" sz="179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Data Hiding: Concealing sensitive data within images to evade detection during transmission or storage.</a:t>
            </a:r>
          </a:p>
          <a:p>
            <a:pPr algn="l">
              <a:lnSpc>
                <a:spcPts val="2510"/>
              </a:lnSpc>
            </a:pPr>
            <a:endParaRPr lang="en-US" sz="1793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510"/>
              </a:lnSpc>
            </a:pPr>
            <a:r>
              <a:rPr lang="en-US" sz="179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Authentication and Integrity Verification: Ensuring the authenticity and integrity of images by embedding digital signatures or checksums.</a:t>
            </a:r>
          </a:p>
          <a:p>
            <a:pPr algn="l">
              <a:lnSpc>
                <a:spcPts val="2510"/>
              </a:lnSpc>
            </a:pPr>
            <a:endParaRPr lang="en-US" sz="1793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510"/>
              </a:lnSpc>
              <a:spcBef>
                <a:spcPct val="0"/>
              </a:spcBef>
            </a:pPr>
            <a:r>
              <a:rPr lang="en-US" sz="179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Forensics and Anti-Fraud: Used in digital forensics to detect tampering or unauthorized modifications in images, aiding in fraud detection.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0411468" y="4321148"/>
            <a:ext cx="164698" cy="200444"/>
            <a:chOff x="0" y="0"/>
            <a:chExt cx="223960" cy="27257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23960" cy="272570"/>
            </a:xfrm>
            <a:custGeom>
              <a:avLst/>
              <a:gdLst/>
              <a:ahLst/>
              <a:cxnLst/>
              <a:rect l="l" t="t" r="r" b="b"/>
              <a:pathLst>
                <a:path w="223960" h="272570">
                  <a:moveTo>
                    <a:pt x="0" y="0"/>
                  </a:moveTo>
                  <a:lnTo>
                    <a:pt x="223960" y="0"/>
                  </a:lnTo>
                  <a:lnTo>
                    <a:pt x="223960" y="272570"/>
                  </a:lnTo>
                  <a:lnTo>
                    <a:pt x="0" y="27257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223960" cy="3106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0411468" y="5436363"/>
            <a:ext cx="164698" cy="200444"/>
            <a:chOff x="0" y="0"/>
            <a:chExt cx="223960" cy="27257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23960" cy="272570"/>
            </a:xfrm>
            <a:custGeom>
              <a:avLst/>
              <a:gdLst/>
              <a:ahLst/>
              <a:cxnLst/>
              <a:rect l="l" t="t" r="r" b="b"/>
              <a:pathLst>
                <a:path w="223960" h="272570">
                  <a:moveTo>
                    <a:pt x="0" y="0"/>
                  </a:moveTo>
                  <a:lnTo>
                    <a:pt x="223960" y="0"/>
                  </a:lnTo>
                  <a:lnTo>
                    <a:pt x="223960" y="272570"/>
                  </a:lnTo>
                  <a:lnTo>
                    <a:pt x="0" y="27257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223960" cy="3106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0411468" y="6551579"/>
            <a:ext cx="164698" cy="200444"/>
            <a:chOff x="0" y="0"/>
            <a:chExt cx="223960" cy="27257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23960" cy="272570"/>
            </a:xfrm>
            <a:custGeom>
              <a:avLst/>
              <a:gdLst/>
              <a:ahLst/>
              <a:cxnLst/>
              <a:rect l="l" t="t" r="r" b="b"/>
              <a:pathLst>
                <a:path w="223960" h="272570">
                  <a:moveTo>
                    <a:pt x="0" y="0"/>
                  </a:moveTo>
                  <a:lnTo>
                    <a:pt x="223960" y="0"/>
                  </a:lnTo>
                  <a:lnTo>
                    <a:pt x="223960" y="272570"/>
                  </a:lnTo>
                  <a:lnTo>
                    <a:pt x="0" y="27257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223960" cy="3106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0411468" y="7404852"/>
            <a:ext cx="164698" cy="200444"/>
            <a:chOff x="0" y="0"/>
            <a:chExt cx="223960" cy="27257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23960" cy="272570"/>
            </a:xfrm>
            <a:custGeom>
              <a:avLst/>
              <a:gdLst/>
              <a:ahLst/>
              <a:cxnLst/>
              <a:rect l="l" t="t" r="r" b="b"/>
              <a:pathLst>
                <a:path w="223960" h="272570">
                  <a:moveTo>
                    <a:pt x="0" y="0"/>
                  </a:moveTo>
                  <a:lnTo>
                    <a:pt x="223960" y="0"/>
                  </a:lnTo>
                  <a:lnTo>
                    <a:pt x="223960" y="272570"/>
                  </a:lnTo>
                  <a:lnTo>
                    <a:pt x="0" y="27257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223960" cy="3106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0411468" y="8508924"/>
            <a:ext cx="164698" cy="200444"/>
            <a:chOff x="0" y="0"/>
            <a:chExt cx="223960" cy="27257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223960" cy="272570"/>
            </a:xfrm>
            <a:custGeom>
              <a:avLst/>
              <a:gdLst/>
              <a:ahLst/>
              <a:cxnLst/>
              <a:rect l="l" t="t" r="r" b="b"/>
              <a:pathLst>
                <a:path w="223960" h="272570">
                  <a:moveTo>
                    <a:pt x="0" y="0"/>
                  </a:moveTo>
                  <a:lnTo>
                    <a:pt x="223960" y="0"/>
                  </a:lnTo>
                  <a:lnTo>
                    <a:pt x="223960" y="272570"/>
                  </a:lnTo>
                  <a:lnTo>
                    <a:pt x="0" y="27257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223960" cy="3106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857396" y="8851031"/>
            <a:ext cx="26368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id="6" name="Freeform 6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8354486" y="2091882"/>
            <a:ext cx="7101947" cy="6103235"/>
            <a:chOff x="0" y="0"/>
            <a:chExt cx="812800" cy="6985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6"/>
              <a:stretch>
                <a:fillRect l="-19852" r="-9134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3653565" y="3594161"/>
            <a:ext cx="3605735" cy="3098679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904416" y="3809736"/>
            <a:ext cx="3104032" cy="2667527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7"/>
              <a:stretch>
                <a:fillRect l="-18750" r="-18750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1028700" y="1076325"/>
            <a:ext cx="4206578" cy="941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4"/>
              </a:lnSpc>
            </a:pPr>
            <a:r>
              <a:rPr lang="en-US" sz="6499">
                <a:solidFill>
                  <a:srgbClr val="63F1F9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IMAGE DOMAIN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2063307"/>
            <a:ext cx="8115300" cy="1240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</a:pPr>
            <a:r>
              <a:rPr lang="en-US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term "Image Domain" can refer to several aspects related to images and their processing. Here are some points related to the image domain: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  <a:endParaRPr lang="en-US" sz="1799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28700" y="3368326"/>
            <a:ext cx="7325786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Images in the digital domain are represented as arrays of pixels, each pixel storing color or intensity information.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4330607"/>
            <a:ext cx="7325786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Image domain processing involves operations like filtering, enhancement, and transformation directly on the pixel data.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3080036"/>
            <a:ext cx="2735520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REPRESENTATION: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4042371"/>
            <a:ext cx="2735520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PROCESSING: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5004652"/>
            <a:ext cx="2735520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 EXTRACTION: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8700" y="5292888"/>
            <a:ext cx="7325786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Techniques in the image domain extract features such as edges, textures, and colors for analysis and recognition tasks.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28700" y="5966933"/>
            <a:ext cx="2735520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COMPRESSION: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28700" y="6255168"/>
            <a:ext cx="7325786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Image compression techniques aim to reduce storage or transmission size by exploiting redundancies in the pixel domain.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28700" y="6929213"/>
            <a:ext cx="273552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STEGANOGRAPHY: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" y="7217449"/>
            <a:ext cx="8115300" cy="57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Concealing data within images (steganography) occurs directly in the pixel domain to hide information imperceptibly.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857396" y="8851031"/>
            <a:ext cx="26368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sp>
        <p:nvSpPr>
          <p:cNvPr id="6" name="Freeform 6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3480554" y="4213741"/>
            <a:ext cx="2329484" cy="2001900"/>
            <a:chOff x="0" y="0"/>
            <a:chExt cx="812800" cy="6985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08132" y="7256400"/>
            <a:ext cx="2329484" cy="2001900"/>
            <a:chOff x="0" y="0"/>
            <a:chExt cx="812800" cy="698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4432565"/>
            <a:ext cx="5360770" cy="4606912"/>
            <a:chOff x="0" y="0"/>
            <a:chExt cx="812800" cy="6985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6"/>
              <a:stretch>
                <a:fillRect l="-67268" r="-31431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1028700" y="1133475"/>
            <a:ext cx="9462331" cy="1785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798"/>
              </a:lnSpc>
            </a:pPr>
            <a:r>
              <a:rPr lang="en-US" sz="12430">
                <a:solidFill>
                  <a:srgbClr val="63F1F9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CONCLUSION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2718227"/>
            <a:ext cx="5444212" cy="898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29"/>
              </a:lnSpc>
              <a:spcBef>
                <a:spcPct val="0"/>
              </a:spcBef>
            </a:pPr>
            <a:r>
              <a:rPr lang="en-US" sz="1735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Image steganography involves hiding secret information within digital images in a way that is imperceptible to human senses.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784416" y="3559977"/>
            <a:ext cx="9583297" cy="448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16"/>
              </a:lnSpc>
              <a:spcBef>
                <a:spcPct val="0"/>
              </a:spcBef>
            </a:pPr>
            <a:r>
              <a:rPr lang="en-US" sz="258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Here are key points summarizing image steganography:-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810038" y="4288447"/>
            <a:ext cx="370989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CONCEALMENT TECHNIQUE: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519936" y="4297972"/>
            <a:ext cx="6143661" cy="57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Information is embedded into images without altering their perceptible quality.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784416" y="5105400"/>
            <a:ext cx="273552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PURPOSE: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519936" y="5114925"/>
            <a:ext cx="6143661" cy="57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Used for covert communication, digital watermarking, and copyright protection.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784416" y="5919470"/>
            <a:ext cx="273552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APPLICATIONS: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519936" y="5928995"/>
            <a:ext cx="6143661" cy="57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Used for covert communication, digital watermarking, and copyright protection.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784416" y="6733540"/>
            <a:ext cx="273552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TECHNIQUES: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519936" y="6743065"/>
            <a:ext cx="6143661" cy="57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Embedding data in LSB (Least Significant Bit), color channels, or spatial domains.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784416" y="7547610"/>
            <a:ext cx="273552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63F1F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SECURITY: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519936" y="7557135"/>
            <a:ext cx="6143661" cy="57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This relies on the secrecy of the embedding method and resistance to detection.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857396" y="8851031"/>
            <a:ext cx="263689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10</a:t>
            </a:r>
          </a:p>
        </p:txBody>
      </p:sp>
      <p:sp>
        <p:nvSpPr>
          <p:cNvPr id="6" name="Freeform 6"/>
          <p:cNvSpPr/>
          <p:nvPr/>
        </p:nvSpPr>
        <p:spPr>
          <a:xfrm>
            <a:off x="552392" y="453924"/>
            <a:ext cx="358281" cy="363569"/>
          </a:xfrm>
          <a:custGeom>
            <a:avLst/>
            <a:gdLst/>
            <a:ahLst/>
            <a:cxn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79594" y="546065"/>
            <a:ext cx="103876" cy="140719"/>
          </a:xfrm>
          <a:custGeom>
            <a:avLst/>
            <a:gdLst/>
            <a:ahLst/>
            <a:cxn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570709" y="2565941"/>
            <a:ext cx="13146582" cy="412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81"/>
              </a:lnSpc>
              <a:spcBef>
                <a:spcPct val="0"/>
              </a:spcBef>
            </a:pPr>
            <a:r>
              <a:rPr lang="en-US" sz="23987">
                <a:solidFill>
                  <a:srgbClr val="63F1F9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937845" y="7564165"/>
            <a:ext cx="5321455" cy="78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59"/>
              </a:lnSpc>
            </a:pPr>
            <a:r>
              <a:rPr lang="en-US" sz="6870" spc="-240">
                <a:solidFill>
                  <a:srgbClr val="D9D9D9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ANIKETH DILIP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76787" y="8434862"/>
            <a:ext cx="6284284" cy="680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57"/>
              </a:lnSpc>
            </a:pPr>
            <a:r>
              <a:rPr lang="en-US" sz="5970" spc="-208">
                <a:solidFill>
                  <a:srgbClr val="D9D9D9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AP22110011031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2742</TotalTime>
  <Words>636</Words>
  <Application>Microsoft Office PowerPoint</Application>
  <PresentationFormat>Custom</PresentationFormat>
  <Paragraphs>94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Open Sans</vt:lpstr>
      <vt:lpstr>Bernoru SemiCondensed</vt:lpstr>
      <vt:lpstr>Lastica Bold</vt:lpstr>
      <vt:lpstr>Open Sans Bold</vt:lpstr>
      <vt:lpstr>Arial</vt:lpstr>
      <vt:lpstr>Calibri</vt:lpstr>
      <vt:lpstr>Bebas Neue Cyrillic</vt:lpstr>
      <vt:lpstr>Canva Sans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steganography 1</dc:title>
  <cp:lastModifiedBy>Aniketh Dilip</cp:lastModifiedBy>
  <cp:revision>2</cp:revision>
  <dcterms:created xsi:type="dcterms:W3CDTF">2006-08-16T00:00:00Z</dcterms:created>
  <dcterms:modified xsi:type="dcterms:W3CDTF">2024-07-13T14:58:36Z</dcterms:modified>
  <dc:identifier>DAGKpr9LgQM</dc:identifier>
</cp:coreProperties>
</file>

<file path=docProps/thumbnail.jpeg>
</file>